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8"/>
  </p:notesMasterIdLst>
  <p:sldIdLst>
    <p:sldId id="256" r:id="rId5"/>
    <p:sldId id="257" r:id="rId6"/>
    <p:sldId id="258" r:id="rId7"/>
    <p:sldId id="288" r:id="rId8"/>
    <p:sldId id="289" r:id="rId9"/>
    <p:sldId id="290" r:id="rId10"/>
    <p:sldId id="291" r:id="rId11"/>
    <p:sldId id="292" r:id="rId12"/>
    <p:sldId id="293" r:id="rId13"/>
    <p:sldId id="310" r:id="rId14"/>
    <p:sldId id="308" r:id="rId15"/>
    <p:sldId id="311" r:id="rId16"/>
    <p:sldId id="312" r:id="rId17"/>
    <p:sldId id="313" r:id="rId18"/>
    <p:sldId id="314" r:id="rId19"/>
    <p:sldId id="315" r:id="rId20"/>
    <p:sldId id="318" r:id="rId21"/>
    <p:sldId id="317" r:id="rId22"/>
    <p:sldId id="319" r:id="rId23"/>
    <p:sldId id="321" r:id="rId24"/>
    <p:sldId id="320" r:id="rId25"/>
    <p:sldId id="322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57"/>
            <p14:sldId id="258"/>
            <p14:sldId id="288"/>
            <p14:sldId id="289"/>
            <p14:sldId id="290"/>
            <p14:sldId id="291"/>
            <p14:sldId id="292"/>
            <p14:sldId id="293"/>
            <p14:sldId id="310"/>
            <p14:sldId id="308"/>
            <p14:sldId id="311"/>
            <p14:sldId id="312"/>
            <p14:sldId id="313"/>
            <p14:sldId id="314"/>
            <p14:sldId id="315"/>
            <p14:sldId id="318"/>
            <p14:sldId id="317"/>
            <p14:sldId id="319"/>
            <p14:sldId id="321"/>
            <p14:sldId id="320"/>
            <p14:sldId id="322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969025"/>
          </a:xfrm>
        </p:spPr>
        <p:txBody>
          <a:bodyPr/>
          <a:lstStyle/>
          <a:p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วิชา โปรแกรมสำเร็จรูปทางสถิติ </a:t>
            </a:r>
            <a:b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(2204-2109)</a:t>
            </a:r>
            <a:endParaRPr lang="en-US" sz="6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3821" y="3017520"/>
            <a:ext cx="8322367" cy="1512115"/>
          </a:xfrm>
        </p:spPr>
        <p:txBody>
          <a:bodyPr/>
          <a:lstStyle/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5 การวัดการกระจายของข้อมูล</a:t>
            </a:r>
          </a:p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Measures of Data Dispersion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About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7370284" y="4870002"/>
            <a:ext cx="4402115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Asst. Prof. Juthawut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Chantharamalee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7370284" y="513890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dirty="0"/>
              <a:t>Assistant Professor in Computer Science                        (Chairperson of B.Sc. Program in Computer Science)              Office. </a:t>
            </a:r>
            <a:r>
              <a:rPr lang="en-US" sz="1200" dirty="0" err="1"/>
              <a:t>Suan</a:t>
            </a:r>
            <a:r>
              <a:rPr lang="en-US" sz="1200" dirty="0"/>
              <a:t> Dusit University, Phone. (+66) 2244-5691             Email. juthawut_cha@dusit.ac.th, jchantharamalee@gmail.com 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5.4</a:t>
            </a:r>
          </a:p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อาจารย์ต้องการศึกษาส่วนสูงของนิสิตกลุ่มหนึ่งที่มีทั้งหมด 100 คน ดังนี้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F41000D-38E3-4413-8380-6C13EEE93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406226"/>
              </p:ext>
            </p:extLst>
          </p:nvPr>
        </p:nvGraphicFramePr>
        <p:xfrm>
          <a:off x="936977" y="2743277"/>
          <a:ext cx="5592612" cy="36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970">
                  <a:extLst>
                    <a:ext uri="{9D8B030D-6E8A-4147-A177-3AD203B41FA5}">
                      <a16:colId xmlns:a16="http://schemas.microsoft.com/office/drawing/2014/main" val="1494281933"/>
                    </a:ext>
                  </a:extLst>
                </a:gridCol>
                <a:gridCol w="2103642">
                  <a:extLst>
                    <a:ext uri="{9D8B030D-6E8A-4147-A177-3AD203B41FA5}">
                      <a16:colId xmlns:a16="http://schemas.microsoft.com/office/drawing/2014/main" val="2078817805"/>
                    </a:ext>
                  </a:extLst>
                </a:gridCol>
              </a:tblGrid>
              <a:tr h="521219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ส่วนสูง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41364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150-154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43665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155-156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32887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160-164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18281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165-169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30254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170-174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77344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175-179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180-185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itle 3">
            <a:extLst>
              <a:ext uri="{FF2B5EF4-FFF2-40B4-BE49-F238E27FC236}">
                <a16:creationId xmlns:a16="http://schemas.microsoft.com/office/drawing/2014/main" id="{CA05915B-6675-4600-AC36-54905260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</p:spTree>
    <p:extLst>
      <p:ext uri="{BB962C8B-B14F-4D97-AF65-F5344CB8AC3E}">
        <p14:creationId xmlns:p14="http://schemas.microsoft.com/office/powerpoint/2010/main" val="329778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รูปภาพ 27">
            <a:extLst>
              <a:ext uri="{FF2B5EF4-FFF2-40B4-BE49-F238E27FC236}">
                <a16:creationId xmlns:a16="http://schemas.microsoft.com/office/drawing/2014/main" id="{2B5E8A00-A000-4AC0-B881-A32EE4356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829" y="5425333"/>
            <a:ext cx="1910961" cy="810247"/>
          </a:xfrm>
          <a:prstGeom prst="rect">
            <a:avLst/>
          </a:prstGeom>
        </p:spPr>
      </p:pic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F41000D-38E3-4413-8380-6C13EEE93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779749"/>
              </p:ext>
            </p:extLst>
          </p:nvPr>
        </p:nvGraphicFramePr>
        <p:xfrm>
          <a:off x="1372406" y="1264225"/>
          <a:ext cx="7439381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852">
                  <a:extLst>
                    <a:ext uri="{9D8B030D-6E8A-4147-A177-3AD203B41FA5}">
                      <a16:colId xmlns:a16="http://schemas.microsoft.com/office/drawing/2014/main" val="149428193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78817805"/>
                    </a:ext>
                  </a:extLst>
                </a:gridCol>
                <a:gridCol w="908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8957">
                  <a:extLst>
                    <a:ext uri="{9D8B030D-6E8A-4147-A177-3AD203B41FA5}">
                      <a16:colId xmlns:a16="http://schemas.microsoft.com/office/drawing/2014/main" val="4116426007"/>
                    </a:ext>
                  </a:extLst>
                </a:gridCol>
                <a:gridCol w="1755222">
                  <a:extLst>
                    <a:ext uri="{9D8B030D-6E8A-4147-A177-3AD203B41FA5}">
                      <a16:colId xmlns:a16="http://schemas.microsoft.com/office/drawing/2014/main" val="1438312126"/>
                    </a:ext>
                  </a:extLst>
                </a:gridCol>
                <a:gridCol w="1755222">
                  <a:extLst>
                    <a:ext uri="{9D8B030D-6E8A-4147-A177-3AD203B41FA5}">
                      <a16:colId xmlns:a16="http://schemas.microsoft.com/office/drawing/2014/main" val="1856280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en-US" sz="2400" b="1" i="1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i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U</a:t>
                      </a:r>
                      <a:endParaRPr lang="th-TH" sz="2400" b="1" i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(X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U)</a:t>
                      </a:r>
                      <a:r>
                        <a:rPr lang="en-US" sz="2400" b="1" i="1" baseline="30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</a:t>
                      </a:r>
                      <a:endParaRPr lang="th-TH" sz="2400" b="1" i="1" baseline="30000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(X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U)</a:t>
                      </a:r>
                      <a:r>
                        <a:rPr lang="en-US" sz="2400" b="1" i="1" baseline="30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</a:t>
                      </a:r>
                      <a:endParaRPr lang="th-TH" sz="2400" b="1" i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760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249.64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1248.20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1727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116.64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1283.04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3564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33.64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740.08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3173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12.16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302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3956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405.72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773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1416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84.64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677.12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2184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201.64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2419.68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16,780</a:t>
                      </a:r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6,786.00</a:t>
                      </a:r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292460"/>
                  </a:ext>
                </a:extLst>
              </a:tr>
            </a:tbl>
          </a:graphicData>
        </a:graphic>
      </p:graphicFrame>
      <p:sp>
        <p:nvSpPr>
          <p:cNvPr id="8" name="Title 3">
            <a:extLst>
              <a:ext uri="{FF2B5EF4-FFF2-40B4-BE49-F238E27FC236}">
                <a16:creationId xmlns:a16="http://schemas.microsoft.com/office/drawing/2014/main" id="{58A106ED-18AC-4A5C-98A6-BFB1F1DAF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id="{DB4EADD3-3F1C-453F-8307-E12C9B09E4E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55524" y="6252877"/>
                <a:ext cx="6024411" cy="523220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ส่วนเบี่ยงเบนมาตรฐานข้อมูลชุดนี้คือ </a:t>
                </a:r>
                <a:r>
                  <a:rPr lang="en-US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8.2 </a:t>
                </a:r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endParaRPr lang="en-US" sz="28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id="{DB4EADD3-3F1C-453F-8307-E12C9B09E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24" y="6252877"/>
                <a:ext cx="6024411" cy="523220"/>
              </a:xfrm>
              <a:prstGeom prst="rect">
                <a:avLst/>
              </a:prstGeom>
              <a:blipFill>
                <a:blip r:embed="rId3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3D 1">
            <a:extLst>
              <a:ext uri="{FF2B5EF4-FFF2-40B4-BE49-F238E27FC236}">
                <a16:creationId xmlns:a16="http://schemas.microsoft.com/office/drawing/2014/main" id="{F36B149E-607D-410D-9454-DE43635393C2}"/>
              </a:ext>
            </a:extLst>
          </p:cNvPr>
          <p:cNvSpPr txBox="1">
            <a:spLocks/>
          </p:cNvSpPr>
          <p:nvPr/>
        </p:nvSpPr>
        <p:spPr>
          <a:xfrm>
            <a:off x="828711" y="5574088"/>
            <a:ext cx="105345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ประชากร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=    6786.00/100     =    67.86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8.2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14" name="ตัวเชื่อมต่อตรง 13">
            <a:extLst>
              <a:ext uri="{FF2B5EF4-FFF2-40B4-BE49-F238E27FC236}">
                <a16:creationId xmlns:a16="http://schemas.microsoft.com/office/drawing/2014/main" id="{C6FEAD9C-A468-495F-87F4-84DA635636C0}"/>
              </a:ext>
            </a:extLst>
          </p:cNvPr>
          <p:cNvCxnSpPr>
            <a:cxnSpLocks/>
          </p:cNvCxnSpPr>
          <p:nvPr/>
        </p:nvCxnSpPr>
        <p:spPr>
          <a:xfrm>
            <a:off x="5466056" y="5868703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>
            <a:extLst>
              <a:ext uri="{FF2B5EF4-FFF2-40B4-BE49-F238E27FC236}">
                <a16:creationId xmlns:a16="http://schemas.microsoft.com/office/drawing/2014/main" id="{988D847D-8162-4660-B568-E897125DCBE2}"/>
              </a:ext>
            </a:extLst>
          </p:cNvPr>
          <p:cNvCxnSpPr>
            <a:cxnSpLocks/>
          </p:cNvCxnSpPr>
          <p:nvPr/>
        </p:nvCxnSpPr>
        <p:spPr>
          <a:xfrm flipV="1">
            <a:off x="5553142" y="5563396"/>
            <a:ext cx="63887" cy="5029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>
            <a:extLst>
              <a:ext uri="{FF2B5EF4-FFF2-40B4-BE49-F238E27FC236}">
                <a16:creationId xmlns:a16="http://schemas.microsoft.com/office/drawing/2014/main" id="{7E1D9DAC-9023-4856-A07F-E50919C5BAFA}"/>
              </a:ext>
            </a:extLst>
          </p:cNvPr>
          <p:cNvCxnSpPr>
            <a:cxnSpLocks/>
          </p:cNvCxnSpPr>
          <p:nvPr/>
        </p:nvCxnSpPr>
        <p:spPr>
          <a:xfrm>
            <a:off x="5606143" y="5570133"/>
            <a:ext cx="137379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>
            <a:extLst>
              <a:ext uri="{FF2B5EF4-FFF2-40B4-BE49-F238E27FC236}">
                <a16:creationId xmlns:a16="http://schemas.microsoft.com/office/drawing/2014/main" id="{5B024478-105F-4CD9-BB2B-78AFBA4C1A4E}"/>
              </a:ext>
            </a:extLst>
          </p:cNvPr>
          <p:cNvCxnSpPr>
            <a:cxnSpLocks/>
          </p:cNvCxnSpPr>
          <p:nvPr/>
        </p:nvCxnSpPr>
        <p:spPr>
          <a:xfrm>
            <a:off x="7435228" y="5886894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>
            <a:extLst>
              <a:ext uri="{FF2B5EF4-FFF2-40B4-BE49-F238E27FC236}">
                <a16:creationId xmlns:a16="http://schemas.microsoft.com/office/drawing/2014/main" id="{860BA906-B54B-497F-A14E-899F42882F0D}"/>
              </a:ext>
            </a:extLst>
          </p:cNvPr>
          <p:cNvCxnSpPr>
            <a:cxnSpLocks/>
          </p:cNvCxnSpPr>
          <p:nvPr/>
        </p:nvCxnSpPr>
        <p:spPr>
          <a:xfrm flipV="1">
            <a:off x="7522314" y="5616533"/>
            <a:ext cx="74773" cy="4855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>
            <a:extLst>
              <a:ext uri="{FF2B5EF4-FFF2-40B4-BE49-F238E27FC236}">
                <a16:creationId xmlns:a16="http://schemas.microsoft.com/office/drawing/2014/main" id="{2913FDFC-0DE0-493A-87ED-83ACBC4AA0DA}"/>
              </a:ext>
            </a:extLst>
          </p:cNvPr>
          <p:cNvCxnSpPr>
            <a:cxnSpLocks/>
          </p:cNvCxnSpPr>
          <p:nvPr/>
        </p:nvCxnSpPr>
        <p:spPr>
          <a:xfrm flipV="1">
            <a:off x="7586201" y="5616533"/>
            <a:ext cx="588970" cy="67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D 1">
            <a:extLst>
              <a:ext uri="{FF2B5EF4-FFF2-40B4-BE49-F238E27FC236}">
                <a16:creationId xmlns:a16="http://schemas.microsoft.com/office/drawing/2014/main" id="{93331199-0E76-4E23-B009-611F0668F34E}"/>
              </a:ext>
            </a:extLst>
          </p:cNvPr>
          <p:cNvSpPr txBox="1">
            <a:spLocks/>
          </p:cNvSpPr>
          <p:nvPr/>
        </p:nvSpPr>
        <p:spPr>
          <a:xfrm>
            <a:off x="955524" y="4952359"/>
            <a:ext cx="1053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ส่วนสูงเฉลี่ย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ประชากร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=   16,780/100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167.8</a:t>
            </a:r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9" name="รูปภาพ 28">
            <a:extLst>
              <a:ext uri="{FF2B5EF4-FFF2-40B4-BE49-F238E27FC236}">
                <a16:creationId xmlns:a16="http://schemas.microsoft.com/office/drawing/2014/main" id="{24A5DA80-3BFB-4FF3-BD2C-0B582508F5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0966" y="5014970"/>
            <a:ext cx="130492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077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2)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ส่วนเบี่ยงเบนมาตรฐานตัวอย่าง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Sample standard deviation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7A51625-4F82-4E57-801C-4D5C55861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p:sp>
        <p:nvSpPr>
          <p:cNvPr id="13" name="TextBox 3D 1">
            <a:extLst>
              <a:ext uri="{FF2B5EF4-FFF2-40B4-BE49-F238E27FC236}">
                <a16:creationId xmlns:a16="http://schemas.microsoft.com/office/drawing/2014/main" id="{9EE695BC-1E53-407C-B0DA-484B7439A74C}"/>
              </a:ext>
            </a:extLst>
          </p:cNvPr>
          <p:cNvSpPr txBox="1">
            <a:spLocks/>
          </p:cNvSpPr>
          <p:nvPr/>
        </p:nvSpPr>
        <p:spPr>
          <a:xfrm>
            <a:off x="1325944" y="2612572"/>
            <a:ext cx="60001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แทนจุดกึ่งกลางชั้นที่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แทนความถี่ของชั้นที่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แทนจำนวนอ</a:t>
            </a:r>
            <a:r>
              <a:rPr lang="th-TH" sz="36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ัตร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ภาคชั้น</a:t>
            </a:r>
          </a:p>
          <a:p>
            <a:pPr algn="thaiDist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แทนค่าเฉลี่ยตัวอย่าง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4" name="รูปภาพ 13">
            <a:extLst>
              <a:ext uri="{FF2B5EF4-FFF2-40B4-BE49-F238E27FC236}">
                <a16:creationId xmlns:a16="http://schemas.microsoft.com/office/drawing/2014/main" id="{3CB88E6B-8E91-4833-B1E2-AA1099A12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944" y="4419600"/>
            <a:ext cx="350017" cy="413657"/>
          </a:xfrm>
          <a:prstGeom prst="rect">
            <a:avLst/>
          </a:prstGeom>
        </p:spPr>
      </p:pic>
      <p:pic>
        <p:nvPicPr>
          <p:cNvPr id="15" name="รูปภาพ 14">
            <a:extLst>
              <a:ext uri="{FF2B5EF4-FFF2-40B4-BE49-F238E27FC236}">
                <a16:creationId xmlns:a16="http://schemas.microsoft.com/office/drawing/2014/main" id="{38604911-02CC-4A48-A00A-668C46407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377" y="4833257"/>
            <a:ext cx="3268709" cy="142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570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35378" y="1520493"/>
            <a:ext cx="99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5.5</a:t>
            </a:r>
          </a:p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อาจารย์สุ่มนิสิตกลุ่มหนึ่งมาจำนวน 100 คน บันทึกส่วนสูงของนิสิตแต่ละคนได้ผล ดังนี้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F41000D-38E3-4413-8380-6C13EEE93E52}"/>
              </a:ext>
            </a:extLst>
          </p:cNvPr>
          <p:cNvGraphicFramePr>
            <a:graphicFrameLocks noGrp="1"/>
          </p:cNvGraphicFramePr>
          <p:nvPr/>
        </p:nvGraphicFramePr>
        <p:xfrm>
          <a:off x="936977" y="2743277"/>
          <a:ext cx="5592612" cy="36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970">
                  <a:extLst>
                    <a:ext uri="{9D8B030D-6E8A-4147-A177-3AD203B41FA5}">
                      <a16:colId xmlns:a16="http://schemas.microsoft.com/office/drawing/2014/main" val="1494281933"/>
                    </a:ext>
                  </a:extLst>
                </a:gridCol>
                <a:gridCol w="2103642">
                  <a:extLst>
                    <a:ext uri="{9D8B030D-6E8A-4147-A177-3AD203B41FA5}">
                      <a16:colId xmlns:a16="http://schemas.microsoft.com/office/drawing/2014/main" val="2078817805"/>
                    </a:ext>
                  </a:extLst>
                </a:gridCol>
              </a:tblGrid>
              <a:tr h="521219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ส่วนสูง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ความถี่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41364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150-154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43665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155-156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32887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160-164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18281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165-169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30254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170-174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77344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175-179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72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180-185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itle 3">
            <a:extLst>
              <a:ext uri="{FF2B5EF4-FFF2-40B4-BE49-F238E27FC236}">
                <a16:creationId xmlns:a16="http://schemas.microsoft.com/office/drawing/2014/main" id="{CA05915B-6675-4600-AC36-54905260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</p:spTree>
    <p:extLst>
      <p:ext uri="{BB962C8B-B14F-4D97-AF65-F5344CB8AC3E}">
        <p14:creationId xmlns:p14="http://schemas.microsoft.com/office/powerpoint/2010/main" val="907903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F41000D-38E3-4413-8380-6C13EEE93E52}"/>
              </a:ext>
            </a:extLst>
          </p:cNvPr>
          <p:cNvGraphicFramePr>
            <a:graphicFrameLocks noGrp="1"/>
          </p:cNvGraphicFramePr>
          <p:nvPr/>
        </p:nvGraphicFramePr>
        <p:xfrm>
          <a:off x="1372406" y="1264225"/>
          <a:ext cx="7439381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852">
                  <a:extLst>
                    <a:ext uri="{9D8B030D-6E8A-4147-A177-3AD203B41FA5}">
                      <a16:colId xmlns:a16="http://schemas.microsoft.com/office/drawing/2014/main" val="1494281933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2078817805"/>
                    </a:ext>
                  </a:extLst>
                </a:gridCol>
                <a:gridCol w="908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8957">
                  <a:extLst>
                    <a:ext uri="{9D8B030D-6E8A-4147-A177-3AD203B41FA5}">
                      <a16:colId xmlns:a16="http://schemas.microsoft.com/office/drawing/2014/main" val="4116426007"/>
                    </a:ext>
                  </a:extLst>
                </a:gridCol>
                <a:gridCol w="1755222">
                  <a:extLst>
                    <a:ext uri="{9D8B030D-6E8A-4147-A177-3AD203B41FA5}">
                      <a16:colId xmlns:a16="http://schemas.microsoft.com/office/drawing/2014/main" val="1438312126"/>
                    </a:ext>
                  </a:extLst>
                </a:gridCol>
                <a:gridCol w="1755222">
                  <a:extLst>
                    <a:ext uri="{9D8B030D-6E8A-4147-A177-3AD203B41FA5}">
                      <a16:colId xmlns:a16="http://schemas.microsoft.com/office/drawing/2014/main" val="1856280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en-US" sz="2400" b="1" i="1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 err="1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endParaRPr lang="th-TH" sz="2400" b="1" i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U</a:t>
                      </a:r>
                      <a:endParaRPr lang="th-TH" sz="2400" b="1" i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(X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U)</a:t>
                      </a:r>
                      <a:r>
                        <a:rPr lang="en-US" sz="2400" b="1" i="1" baseline="30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</a:t>
                      </a:r>
                      <a:endParaRPr lang="th-TH" sz="2400" b="1" i="1" baseline="30000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(X</a:t>
                      </a:r>
                      <a:r>
                        <a:rPr lang="en-US" sz="2400" b="1" i="1" baseline="-25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</a:t>
                      </a:r>
                      <a:r>
                        <a:rPr lang="th-TH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 </a:t>
                      </a:r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U)</a:t>
                      </a:r>
                      <a:r>
                        <a:rPr lang="en-US" sz="2400" b="1" i="1" baseline="3000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</a:t>
                      </a:r>
                      <a:endParaRPr lang="th-TH" sz="2400" b="1" i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41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760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249.64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1248.20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4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1727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116.64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1283.04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3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3564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-6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33.64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740.08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1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3173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12.16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302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3956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405.72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773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177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1416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84.64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677.12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182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2184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201.64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2419.68</a:t>
                      </a:r>
                      <a:endParaRPr lang="th-TH" sz="20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16,780</a:t>
                      </a:r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6,786.00</a:t>
                      </a:r>
                      <a:endParaRPr lang="th-TH" sz="2000" b="1" u="sng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292460"/>
                  </a:ext>
                </a:extLst>
              </a:tr>
            </a:tbl>
          </a:graphicData>
        </a:graphic>
      </p:graphicFrame>
      <p:sp>
        <p:nvSpPr>
          <p:cNvPr id="8" name="Title 3">
            <a:extLst>
              <a:ext uri="{FF2B5EF4-FFF2-40B4-BE49-F238E27FC236}">
                <a16:creationId xmlns:a16="http://schemas.microsoft.com/office/drawing/2014/main" id="{58A106ED-18AC-4A5C-98A6-BFB1F1DAF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id="{DB4EADD3-3F1C-453F-8307-E12C9B09E4E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55524" y="6252877"/>
                <a:ext cx="6024411" cy="523220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ส่วนเบี่ยงเบนมาตรฐานข้อมูลชุดนี้คือ </a:t>
                </a:r>
                <a:r>
                  <a:rPr lang="en-US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8.2 </a:t>
                </a:r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endParaRPr lang="en-US" sz="28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id="{DB4EADD3-3F1C-453F-8307-E12C9B09E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24" y="6252877"/>
                <a:ext cx="6024411" cy="523220"/>
              </a:xfrm>
              <a:prstGeom prst="rect">
                <a:avLst/>
              </a:prstGeom>
              <a:blipFill>
                <a:blip r:embed="rId2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3D 1">
            <a:extLst>
              <a:ext uri="{FF2B5EF4-FFF2-40B4-BE49-F238E27FC236}">
                <a16:creationId xmlns:a16="http://schemas.microsoft.com/office/drawing/2014/main" id="{F36B149E-607D-410D-9454-DE43635393C2}"/>
              </a:ext>
            </a:extLst>
          </p:cNvPr>
          <p:cNvSpPr txBox="1">
            <a:spLocks/>
          </p:cNvSpPr>
          <p:nvPr/>
        </p:nvSpPr>
        <p:spPr>
          <a:xfrm>
            <a:off x="828711" y="5574088"/>
            <a:ext cx="105345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=    6786.00/100      =    67.86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8.2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14" name="ตัวเชื่อมต่อตรง 13">
            <a:extLst>
              <a:ext uri="{FF2B5EF4-FFF2-40B4-BE49-F238E27FC236}">
                <a16:creationId xmlns:a16="http://schemas.microsoft.com/office/drawing/2014/main" id="{C6FEAD9C-A468-495F-87F4-84DA635636C0}"/>
              </a:ext>
            </a:extLst>
          </p:cNvPr>
          <p:cNvCxnSpPr>
            <a:cxnSpLocks/>
          </p:cNvCxnSpPr>
          <p:nvPr/>
        </p:nvCxnSpPr>
        <p:spPr>
          <a:xfrm>
            <a:off x="5466056" y="5868703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>
            <a:extLst>
              <a:ext uri="{FF2B5EF4-FFF2-40B4-BE49-F238E27FC236}">
                <a16:creationId xmlns:a16="http://schemas.microsoft.com/office/drawing/2014/main" id="{988D847D-8162-4660-B568-E897125DCBE2}"/>
              </a:ext>
            </a:extLst>
          </p:cNvPr>
          <p:cNvCxnSpPr>
            <a:cxnSpLocks/>
          </p:cNvCxnSpPr>
          <p:nvPr/>
        </p:nvCxnSpPr>
        <p:spPr>
          <a:xfrm flipV="1">
            <a:off x="5553142" y="5563396"/>
            <a:ext cx="63887" cy="5029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>
            <a:extLst>
              <a:ext uri="{FF2B5EF4-FFF2-40B4-BE49-F238E27FC236}">
                <a16:creationId xmlns:a16="http://schemas.microsoft.com/office/drawing/2014/main" id="{7E1D9DAC-9023-4856-A07F-E50919C5BAFA}"/>
              </a:ext>
            </a:extLst>
          </p:cNvPr>
          <p:cNvCxnSpPr>
            <a:cxnSpLocks/>
          </p:cNvCxnSpPr>
          <p:nvPr/>
        </p:nvCxnSpPr>
        <p:spPr>
          <a:xfrm>
            <a:off x="5606143" y="5570133"/>
            <a:ext cx="137379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>
            <a:extLst>
              <a:ext uri="{FF2B5EF4-FFF2-40B4-BE49-F238E27FC236}">
                <a16:creationId xmlns:a16="http://schemas.microsoft.com/office/drawing/2014/main" id="{5B024478-105F-4CD9-BB2B-78AFBA4C1A4E}"/>
              </a:ext>
            </a:extLst>
          </p:cNvPr>
          <p:cNvCxnSpPr>
            <a:cxnSpLocks/>
          </p:cNvCxnSpPr>
          <p:nvPr/>
        </p:nvCxnSpPr>
        <p:spPr>
          <a:xfrm>
            <a:off x="7435228" y="5886894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>
            <a:extLst>
              <a:ext uri="{FF2B5EF4-FFF2-40B4-BE49-F238E27FC236}">
                <a16:creationId xmlns:a16="http://schemas.microsoft.com/office/drawing/2014/main" id="{860BA906-B54B-497F-A14E-899F42882F0D}"/>
              </a:ext>
            </a:extLst>
          </p:cNvPr>
          <p:cNvCxnSpPr>
            <a:cxnSpLocks/>
          </p:cNvCxnSpPr>
          <p:nvPr/>
        </p:nvCxnSpPr>
        <p:spPr>
          <a:xfrm flipV="1">
            <a:off x="7522314" y="5616533"/>
            <a:ext cx="74773" cy="4855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>
            <a:extLst>
              <a:ext uri="{FF2B5EF4-FFF2-40B4-BE49-F238E27FC236}">
                <a16:creationId xmlns:a16="http://schemas.microsoft.com/office/drawing/2014/main" id="{2913FDFC-0DE0-493A-87ED-83ACBC4AA0DA}"/>
              </a:ext>
            </a:extLst>
          </p:cNvPr>
          <p:cNvCxnSpPr>
            <a:cxnSpLocks/>
          </p:cNvCxnSpPr>
          <p:nvPr/>
        </p:nvCxnSpPr>
        <p:spPr>
          <a:xfrm flipV="1">
            <a:off x="7586201" y="5616533"/>
            <a:ext cx="588970" cy="67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D 1">
            <a:extLst>
              <a:ext uri="{FF2B5EF4-FFF2-40B4-BE49-F238E27FC236}">
                <a16:creationId xmlns:a16="http://schemas.microsoft.com/office/drawing/2014/main" id="{93331199-0E76-4E23-B009-611F0668F34E}"/>
              </a:ext>
            </a:extLst>
          </p:cNvPr>
          <p:cNvSpPr txBox="1">
            <a:spLocks/>
          </p:cNvSpPr>
          <p:nvPr/>
        </p:nvSpPr>
        <p:spPr>
          <a:xfrm>
            <a:off x="828711" y="4973084"/>
            <a:ext cx="1053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ส่วนสูงเฉลี่ย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=   16,780/100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167.8</a:t>
            </a:r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รูปภาพ 1">
            <a:extLst>
              <a:ext uri="{FF2B5EF4-FFF2-40B4-BE49-F238E27FC236}">
                <a16:creationId xmlns:a16="http://schemas.microsoft.com/office/drawing/2014/main" id="{681F8ECF-7226-4017-B186-9F5E7BFF97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712" y="4976214"/>
            <a:ext cx="1176146" cy="512309"/>
          </a:xfrm>
          <a:prstGeom prst="rect">
            <a:avLst/>
          </a:prstGeom>
        </p:spPr>
      </p:pic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EAE70908-4BE5-4D25-90B7-1D816565B9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4491" y="5435401"/>
            <a:ext cx="1829377" cy="79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64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337910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รากที่สองของความแปรปรวน คือ ส่วนเบี่ยงเบนมาตรฐาน</a:t>
            </a:r>
          </a:p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ข้อมูลไม่แบ่งกลุ่ม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1)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ความแปรปรวนประชากร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population standard variance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6E3BAC48-B139-4C4C-8FF9-C32832613B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47715" y="3004453"/>
                <a:ext cx="6642399" cy="2355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X</a:t>
                </a:r>
                <a:r>
                  <a:rPr lang="en-US" sz="3600" b="1" i="1" baseline="-25000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i </a:t>
                </a:r>
                <a:r>
                  <a:rPr lang="en-US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แทนข้อมูลหน่วยที่ </a:t>
                </a:r>
                <a:r>
                  <a:rPr lang="en-US" sz="3600" b="1" i="1" dirty="0" err="1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i</a:t>
                </a:r>
                <a:r>
                  <a:rPr lang="en-US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ของขนาดประชากร </a:t>
                </a:r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N</a:t>
                </a:r>
                <a:endParaRPr lang="th-TH" sz="3600" b="1" i="1" dirty="0">
                  <a:solidFill>
                    <a:srgbClr val="FF000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u</a:t>
                </a:r>
                <a:r>
                  <a:rPr lang="en-US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แทนค่าเฉลี่ยประชากร</a:t>
                </a:r>
              </a:p>
              <a:p>
                <a:pPr algn="thaiDist"/>
                <a:r>
                  <a:rPr lang="th-TH" sz="32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ความแปรปรวนประชากรเขียนแทนด้วยสัญลักษณ์ </a:t>
                </a:r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“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3200" b="0" i="1" baseline="30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”</a:t>
                </a:r>
                <a:r>
                  <a:rPr lang="th-TH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 </a:t>
                </a:r>
                <a:endParaRPr lang="en-US" sz="3600" b="1" dirty="0">
                  <a:solidFill>
                    <a:srgbClr val="FF000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endParaRPr lang="en-US" sz="3600" b="1" dirty="0">
                  <a:solidFill>
                    <a:srgbClr val="FF000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6E3BAC48-B139-4C4C-8FF9-C32832613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715" y="3004453"/>
                <a:ext cx="6642399" cy="2355709"/>
              </a:xfrm>
              <a:prstGeom prst="rect">
                <a:avLst/>
              </a:prstGeom>
              <a:blipFill>
                <a:blip r:embed="rId2"/>
                <a:stretch>
                  <a:fillRect l="-2752" t="-414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B44BB8C4-0843-4E3A-9C33-182493502D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752" y="4792063"/>
            <a:ext cx="3684853" cy="165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42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th-TH" sz="3200" b="1" u="sng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 5.6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จากตัวอย่างที่ 5.2 จงหาความแปรปรวน</a:t>
                </a:r>
              </a:p>
              <a:p>
                <a:pPr algn="thaiDist"/>
                <a:r>
                  <a:rPr lang="th-TH" sz="3200" b="1" u="sng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วิธีทำ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จากตัวอย่าง 5.2 ส่วนเบี่ยงเบนมาตรฐาน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ประชากร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8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9.8</a:t>
                </a:r>
              </a:p>
              <a:p>
                <a:pPr algn="thaiDist"/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จะได้ว่า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    ความแปรปรวน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ประชากร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8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9.8</a:t>
                </a:r>
                <a:r>
                  <a:rPr lang="en-US" sz="3200" b="1" baseline="30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96.04</a:t>
                </a:r>
                <a:endParaRPr lang="th-TH" sz="3200" b="1" dirty="0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endParaRPr lang="en-US" sz="3200" b="1" dirty="0">
                  <a:solidFill>
                    <a:srgbClr val="0070C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blipFill>
                <a:blip r:embed="rId2"/>
                <a:stretch>
                  <a:fillRect l="-1539" t="-260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id="{1BE6F108-5991-4565-A6C2-C17E70CB8C1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ความแปรปรวนของข้อมูลชุดนี้คือ </a:t>
                </a:r>
                <a:r>
                  <a:rPr lang="en-US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96.04 </a:t>
                </a:r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r>
                  <a:rPr lang="th-TH" sz="2800" b="1" baseline="30000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endParaRPr lang="en-US" sz="2800" b="1" baseline="30000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id="{1BE6F108-5991-4565-A6C2-C17E70CB8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blipFill>
                <a:blip r:embed="rId3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3">
            <a:extLst>
              <a:ext uri="{FF2B5EF4-FFF2-40B4-BE49-F238E27FC236}">
                <a16:creationId xmlns:a16="http://schemas.microsoft.com/office/drawing/2014/main" id="{BC324BF0-77E7-485A-9712-26E4A006F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</p:spTree>
    <p:extLst>
      <p:ext uri="{BB962C8B-B14F-4D97-AF65-F5344CB8AC3E}">
        <p14:creationId xmlns:p14="http://schemas.microsoft.com/office/powerpoint/2010/main" val="3570195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337910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ข้อมูลไม่แบ่งกลุ่ม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2)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ความแปรปรวนตัวอย่าง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sample standard variance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6E3BAC48-B139-4C4C-8FF9-C32832613B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40372" y="2687751"/>
                <a:ext cx="6642399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X</a:t>
                </a:r>
                <a:r>
                  <a:rPr lang="en-US" sz="3600" b="1" i="1" baseline="-25000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i </a:t>
                </a:r>
                <a:r>
                  <a:rPr lang="en-US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แทนข้อมูลหน่วยที่ </a:t>
                </a:r>
                <a:r>
                  <a:rPr lang="en-US" sz="3600" b="1" i="1" dirty="0" err="1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i</a:t>
                </a:r>
                <a:r>
                  <a:rPr lang="en-US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ของขนาดประชากร </a:t>
                </a:r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n</a:t>
                </a:r>
                <a:endParaRPr lang="th-TH" sz="3600" b="1" i="1" dirty="0">
                  <a:solidFill>
                    <a:srgbClr val="FF000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r>
                  <a:rPr lang="en-US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 </a:t>
                </a:r>
                <a:r>
                  <a:rPr lang="th-TH" sz="36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 แทนค่าเฉลี่ยตัวอย่าง</a:t>
                </a:r>
              </a:p>
              <a:p>
                <a:pPr algn="thaiDist"/>
                <a:r>
                  <a:rPr lang="th-TH" sz="3200" b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ความแปรปรวนตัวอย่างเขียนแทนด้วยสัญลักษณ์ </a:t>
                </a:r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“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baseline="30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”</a:t>
                </a:r>
                <a:r>
                  <a:rPr lang="th-TH" sz="3600" b="1" i="1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 </a:t>
                </a:r>
                <a:endParaRPr lang="en-US" sz="3600" b="1" dirty="0">
                  <a:solidFill>
                    <a:srgbClr val="FF000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endParaRPr lang="en-US" sz="3600" b="1" dirty="0">
                  <a:solidFill>
                    <a:srgbClr val="FF000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6E3BAC48-B139-4C4C-8FF9-C32832613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372" y="2687751"/>
                <a:ext cx="6642399" cy="2308324"/>
              </a:xfrm>
              <a:prstGeom prst="rect">
                <a:avLst/>
              </a:prstGeom>
              <a:blipFill>
                <a:blip r:embed="rId2"/>
                <a:stretch>
                  <a:fillRect l="-2752" t="-4222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EBFD1840-EFA4-42FF-9E16-F5CE8B37E1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372" y="3370818"/>
            <a:ext cx="350017" cy="413657"/>
          </a:xfrm>
          <a:prstGeom prst="rect">
            <a:avLst/>
          </a:prstGeom>
        </p:spPr>
      </p:pic>
      <p:pic>
        <p:nvPicPr>
          <p:cNvPr id="2" name="รูปภาพ 1">
            <a:extLst>
              <a:ext uri="{FF2B5EF4-FFF2-40B4-BE49-F238E27FC236}">
                <a16:creationId xmlns:a16="http://schemas.microsoft.com/office/drawing/2014/main" id="{105A078A-B867-4516-9056-997A7FCB6C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8722" y="4589689"/>
            <a:ext cx="3716078" cy="160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620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th-TH" sz="3200" b="1" u="sng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 5.7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จากตัวอย่างที่ 5.3 จงหาความแปรปรวน</a:t>
                </a:r>
              </a:p>
              <a:p>
                <a:pPr algn="thaiDist"/>
                <a:r>
                  <a:rPr lang="th-TH" sz="3200" b="1" u="sng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วิธีทำ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จากตัวอย่าง 5.3 ส่วนเบี่ยงเบนมาตรฐาน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8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9.9</a:t>
                </a:r>
              </a:p>
              <a:p>
                <a:pPr algn="thaiDist"/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จะได้ว่า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    ความแปรปรวน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ประชากร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8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9.9</a:t>
                </a:r>
                <a:r>
                  <a:rPr lang="en-US" sz="3200" b="1" baseline="30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98.01</a:t>
                </a:r>
                <a:endParaRPr lang="th-TH" sz="3200" b="1" dirty="0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endParaRPr lang="en-US" sz="3200" b="1" dirty="0">
                  <a:solidFill>
                    <a:srgbClr val="0070C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blipFill>
                <a:blip r:embed="rId2"/>
                <a:stretch>
                  <a:fillRect l="-1539" t="-260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id="{1BE6F108-5991-4565-A6C2-C17E70CB8C1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ความแปรปรวนของข้อมูลชุดนี้คือ </a:t>
                </a:r>
                <a:r>
                  <a:rPr lang="en-US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98.01 </a:t>
                </a:r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r>
                  <a:rPr lang="th-TH" sz="2800" b="1" baseline="30000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endParaRPr lang="en-US" sz="2800" b="1" baseline="30000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id="{1BE6F108-5991-4565-A6C2-C17E70CB8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blipFill>
                <a:blip r:embed="rId3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3">
            <a:extLst>
              <a:ext uri="{FF2B5EF4-FFF2-40B4-BE49-F238E27FC236}">
                <a16:creationId xmlns:a16="http://schemas.microsoft.com/office/drawing/2014/main" id="{981A29B8-E300-4972-98C8-087E1777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</p:spTree>
    <p:extLst>
      <p:ext uri="{BB962C8B-B14F-4D97-AF65-F5344CB8AC3E}">
        <p14:creationId xmlns:p14="http://schemas.microsoft.com/office/powerpoint/2010/main" val="3072989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1)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ความแปรปรวนประชากร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Population variance deviation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id="{6E3BAC48-B139-4C4C-8FF9-C32832613BDE}"/>
              </a:ext>
            </a:extLst>
          </p:cNvPr>
          <p:cNvSpPr txBox="1">
            <a:spLocks/>
          </p:cNvSpPr>
          <p:nvPr/>
        </p:nvSpPr>
        <p:spPr>
          <a:xfrm>
            <a:off x="1325944" y="2612572"/>
            <a:ext cx="60001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แทนจุดกึ่งกลางชั้นที่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แทนความถี่ของชั้นที่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แทนจำนวนอ</a:t>
            </a:r>
            <a:r>
              <a:rPr lang="th-TH" sz="36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ัตร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ภาคชั้น</a:t>
            </a: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แทนค่าเฉลี่ยประชากร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368176FF-20B6-442A-BBC4-254FE153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56FADD99-66FE-4A1D-BC04-E9FF9FB10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143" y="4893868"/>
            <a:ext cx="3265714" cy="146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4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5.1 ความหมายของการวัดการกระจาย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เป็นการวัดค่าข้อมูลเพื่อให้ทราบว่าข้อมูลมีการกระจายมากน้อยเพียงใด และเมื่อพิจารณารวมกับการวัดแนวโน้มเข้าสู่ส่วนกลางแล้วจะสามารถทำให้เห็นข้อเท็จจริงของข้อมูลได้มากขึ้น โดยสังเกตจาก ถ้ามีค่ามากแสดงว่าข้อมูลชุดนั้นมีการกระจายมาก ในทางตรงกันข้ามถ้ามีค้าน้อยแสดงว่าข้อมูลชุดนั้นมีการกระจายน้อย การวัดการกระจายที่นิยมใช้ได้แก่ </a:t>
            </a: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6C6420F7-EB22-4CA0-9510-665B675EDAFF}"/>
              </a:ext>
            </a:extLst>
          </p:cNvPr>
          <p:cNvSpPr/>
          <p:nvPr/>
        </p:nvSpPr>
        <p:spPr>
          <a:xfrm>
            <a:off x="1506343" y="3984562"/>
            <a:ext cx="1047082" cy="64633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พิสัย</a:t>
            </a:r>
            <a:endParaRPr lang="th-TH" sz="3600" dirty="0">
              <a:solidFill>
                <a:schemeClr val="bg1"/>
              </a:solidFill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F3E878FD-9545-4189-840A-4EA8CD2AB01D}"/>
              </a:ext>
            </a:extLst>
          </p:cNvPr>
          <p:cNvSpPr/>
          <p:nvPr/>
        </p:nvSpPr>
        <p:spPr>
          <a:xfrm>
            <a:off x="1506343" y="4851522"/>
            <a:ext cx="3212739" cy="64633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ส่วนเบี่ยงเบนมาตรฐาน</a:t>
            </a:r>
            <a:endParaRPr lang="th-TH" sz="3600" dirty="0">
              <a:solidFill>
                <a:schemeClr val="bg1"/>
              </a:solidFill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8EBEC87E-A261-4222-9C22-6715A13F37AE}"/>
              </a:ext>
            </a:extLst>
          </p:cNvPr>
          <p:cNvSpPr/>
          <p:nvPr/>
        </p:nvSpPr>
        <p:spPr>
          <a:xfrm>
            <a:off x="1506343" y="5763041"/>
            <a:ext cx="2363147" cy="64633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ความแปรปรวน</a:t>
            </a:r>
            <a:endParaRPr lang="th-T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08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th-TH" sz="3200" b="1" u="sng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 5.8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จากตัวอย่างที่ 5.4 จงหาความแปรปรวน</a:t>
                </a:r>
              </a:p>
              <a:p>
                <a:pPr algn="thaiDist"/>
                <a:r>
                  <a:rPr lang="th-TH" sz="3200" b="1" u="sng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วิธีทำ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จากตัวอย่าง 5.4 ส่วนเบี่ยงแบนมาตรฐาน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ประชากร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40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8.2</a:t>
                </a:r>
              </a:p>
              <a:p>
                <a:pPr algn="thaiDist"/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จะได้ว่า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    ความแปรปรวน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ประชากร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8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8.2</a:t>
                </a:r>
                <a:r>
                  <a:rPr lang="en-US" sz="3200" b="1" baseline="30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67.24</a:t>
                </a:r>
                <a:endParaRPr lang="th-TH" sz="3200" b="1" dirty="0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endParaRPr lang="en-US" sz="3200" b="1" dirty="0">
                  <a:solidFill>
                    <a:srgbClr val="0070C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blipFill>
                <a:blip r:embed="rId2"/>
                <a:stretch>
                  <a:fillRect l="-1539" t="-260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id="{1BE6F108-5991-4565-A6C2-C17E70CB8C1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solidFill>
                <a:srgbClr val="FF3399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ความแปรปรวนของข้อมูลชุดนี้คือ </a:t>
                </a:r>
                <a:r>
                  <a:rPr lang="en-US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67.24 </a:t>
                </a:r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r>
                  <a:rPr lang="th-TH" sz="2800" b="1" baseline="30000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endParaRPr lang="en-US" sz="2800" b="1" baseline="30000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id="{1BE6F108-5991-4565-A6C2-C17E70CB8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blipFill>
                <a:blip r:embed="rId3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3">
            <a:extLst>
              <a:ext uri="{FF2B5EF4-FFF2-40B4-BE49-F238E27FC236}">
                <a16:creationId xmlns:a16="http://schemas.microsoft.com/office/drawing/2014/main" id="{981A29B8-E300-4972-98C8-087E1777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</p:spTree>
    <p:extLst>
      <p:ext uri="{BB962C8B-B14F-4D97-AF65-F5344CB8AC3E}">
        <p14:creationId xmlns:p14="http://schemas.microsoft.com/office/powerpoint/2010/main" val="3337006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2)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ความแปรปรวนตัวอย่าง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Sample variance deviation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3" name="TextBox 3D 1">
            <a:extLst>
              <a:ext uri="{FF2B5EF4-FFF2-40B4-BE49-F238E27FC236}">
                <a16:creationId xmlns:a16="http://schemas.microsoft.com/office/drawing/2014/main" id="{9EE695BC-1E53-407C-B0DA-484B7439A74C}"/>
              </a:ext>
            </a:extLst>
          </p:cNvPr>
          <p:cNvSpPr txBox="1">
            <a:spLocks/>
          </p:cNvSpPr>
          <p:nvPr/>
        </p:nvSpPr>
        <p:spPr>
          <a:xfrm>
            <a:off x="1325944" y="2612572"/>
            <a:ext cx="60001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แทนจุดกึ่งกลางชั้นที่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แทนความถี่ของชั้นที่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แทนจำนวนอ</a:t>
            </a:r>
            <a:r>
              <a:rPr lang="th-TH" sz="36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ัตร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ภาคชั้น</a:t>
            </a:r>
          </a:p>
          <a:p>
            <a:pPr algn="thaiDist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แทนค่าเฉลี่ยตัวอย่าง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4" name="รูปภาพ 13">
            <a:extLst>
              <a:ext uri="{FF2B5EF4-FFF2-40B4-BE49-F238E27FC236}">
                <a16:creationId xmlns:a16="http://schemas.microsoft.com/office/drawing/2014/main" id="{3CB88E6B-8E91-4833-B1E2-AA1099A12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944" y="4419600"/>
            <a:ext cx="350017" cy="413657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57F51ED1-6DE3-448E-AE0F-7B4CC7567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58A3F8F6-63AF-4FDF-9395-46167E947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549" y="4860880"/>
            <a:ext cx="3845983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87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th-TH" sz="3200" b="1" u="sng" dirty="0">
                    <a:solidFill>
                      <a:srgbClr val="FF0000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 5.9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จากตัวอย่างที่ 5.5 จงหาความแปรปรวน</a:t>
                </a:r>
              </a:p>
              <a:p>
                <a:pPr algn="thaiDist"/>
                <a:r>
                  <a:rPr lang="th-TH" sz="3200" b="1" u="sng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วิธีทำ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จากตัวอย่าง 5.5 ส่วนเบี่ยงแบนมาตรฐาน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 8.2</a:t>
                </a:r>
              </a:p>
              <a:p>
                <a:pPr algn="thaiDist"/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จะได้ว่า</a:t>
                </a:r>
              </a:p>
              <a:p>
                <a:pPr algn="thaiDist"/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     ความแปรปรวน</a:t>
                </a:r>
                <a:r>
                  <a:rPr lang="th-TH" sz="3200" b="1" i="1" baseline="-25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</a:t>
                </a:r>
                <a:r>
                  <a:rPr lang="th-TH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8.2</a:t>
                </a:r>
                <a:r>
                  <a:rPr lang="en-US" sz="3200" b="1" baseline="30000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r>
                  <a:rPr lang="en-US" sz="3200" b="1" dirty="0"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67.24</a:t>
                </a:r>
                <a:endParaRPr lang="th-TH" sz="3200" b="1" dirty="0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  <a:p>
                <a:pPr algn="thaiDist"/>
                <a:endParaRPr lang="en-US" sz="3200" b="1" dirty="0">
                  <a:solidFill>
                    <a:srgbClr val="0070C0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78" y="1520493"/>
                <a:ext cx="9900356" cy="3046988"/>
              </a:xfrm>
              <a:prstGeom prst="rect">
                <a:avLst/>
              </a:prstGeom>
              <a:blipFill>
                <a:blip r:embed="rId2"/>
                <a:stretch>
                  <a:fillRect l="-1539" t="-260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id="{1BE6F108-5991-4565-A6C2-C17E70CB8C1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solidFill>
                <a:srgbClr val="FF3399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ความแปรปรวนของข้อมูลชุดนี้คือ </a:t>
                </a:r>
                <a:r>
                  <a:rPr lang="en-US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67.24 </a:t>
                </a:r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r>
                  <a:rPr lang="th-TH" sz="2800" b="1" baseline="30000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2</a:t>
                </a:r>
                <a:endParaRPr lang="en-US" sz="2800" b="1" baseline="30000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3D 1">
                <a:extLst>
                  <a:ext uri="{FF2B5EF4-FFF2-40B4-BE49-F238E27FC236}">
                    <a16:creationId xmlns:a16="http://schemas.microsoft.com/office/drawing/2014/main" id="{1BE6F108-5991-4565-A6C2-C17E70CB8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266" y="4456734"/>
                <a:ext cx="6024411" cy="523220"/>
              </a:xfrm>
              <a:prstGeom prst="rect">
                <a:avLst/>
              </a:prstGeom>
              <a:blipFill>
                <a:blip r:embed="rId3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3">
            <a:extLst>
              <a:ext uri="{FF2B5EF4-FFF2-40B4-BE49-F238E27FC236}">
                <a16:creationId xmlns:a16="http://schemas.microsoft.com/office/drawing/2014/main" id="{BC324BF0-77E7-485A-9712-26E4A006F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ความแปรปรวน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Variance) </a:t>
            </a:r>
          </a:p>
        </p:txBody>
      </p:sp>
    </p:spTree>
    <p:extLst>
      <p:ext uri="{BB962C8B-B14F-4D97-AF65-F5344CB8AC3E}">
        <p14:creationId xmlns:p14="http://schemas.microsoft.com/office/powerpoint/2010/main" val="731687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Thank You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th-TH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จบการนำเสนอ              </a:t>
            </a:r>
            <a:r>
              <a:rPr lang="en-US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Any Question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Tell Me Button Close-up" descr="Tell Me butt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181" y="2350333"/>
            <a:ext cx="1269672" cy="118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5.2 พิสัย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Range) </a:t>
            </a: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753575" y="1622576"/>
            <a:ext cx="10684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พิสัย (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range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ความแตกต่างระหว่างค่าที่มากที่สุด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maximum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กับค่าต่ำที่สุด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minimum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ของข้อมูล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ชุดนั้น เขียนแทนด้วยสัญลักษณ์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“R”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3217565" y="3116756"/>
            <a:ext cx="3680779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Maximum - Minimum</a:t>
            </a:r>
          </a:p>
        </p:txBody>
      </p:sp>
      <p:sp>
        <p:nvSpPr>
          <p:cNvPr id="9" name="TextBox 3D 1">
            <a:extLst>
              <a:ext uri="{FF2B5EF4-FFF2-40B4-BE49-F238E27FC236}">
                <a16:creationId xmlns:a16="http://schemas.microsoft.com/office/drawing/2014/main" id="{6057909F-D253-472B-9B8A-BC443060E70B}"/>
              </a:ext>
            </a:extLst>
          </p:cNvPr>
          <p:cNvSpPr txBox="1">
            <a:spLocks/>
          </p:cNvSpPr>
          <p:nvPr/>
        </p:nvSpPr>
        <p:spPr>
          <a:xfrm>
            <a:off x="753574" y="4158206"/>
            <a:ext cx="10684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ข้อสังเกตุ</a:t>
            </a:r>
            <a:r>
              <a:rPr lang="th-TH" sz="32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การหาพิสัยนิยมหาสำหรับกรณีที่ข้อมูลไม่มีการแบ่งกลุ่ม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8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5.1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น้ำหนักของนิสิตกลุ่มหนึ่งจำนวน 30 คน มีดังนี้ (กิโลกรัม)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46667" y="4094557"/>
            <a:ext cx="9900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จงหาพิสัยของข้อมูลชุดนี้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91EDED3-880C-4FEF-B8A7-4F9960BC6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142976"/>
              </p:ext>
            </p:extLst>
          </p:nvPr>
        </p:nvGraphicFramePr>
        <p:xfrm>
          <a:off x="846667" y="2316480"/>
          <a:ext cx="8128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86340022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401877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53484515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711776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228514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3373404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2694062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2834388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816413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0345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72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37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71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85928"/>
                  </a:ext>
                </a:extLst>
              </a:tr>
            </a:tbl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CBAEADE8-A43C-4BAD-8BBF-D24BD0762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5.2  พิสัย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range)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E69CAF98-3B78-48D2-94F5-142193A819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6246" y="4902929"/>
                <a:ext cx="8658749" cy="584775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พิสัยของข้อมูลชุดนี้คือ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R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Maximum – Minimum = 96 -43 = 53 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กิโลกรัม</a:t>
                </a:r>
                <a:endParaRPr lang="en-US" sz="32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E69CAF98-3B78-48D2-94F5-142193A81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246" y="4902929"/>
                <a:ext cx="8658749" cy="584775"/>
              </a:xfrm>
              <a:prstGeom prst="rect">
                <a:avLst/>
              </a:prstGeom>
              <a:blipFill>
                <a:blip r:embed="rId2"/>
                <a:stretch>
                  <a:fillRect t="-12500" r="-1127" b="-3437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757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ข้อมูลไม่แบ่งกลุ่ม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1)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ส่วนเบี่ยงเบนมาตรฐานประชากร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Population standard deviation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id="{6E3BAC48-B139-4C4C-8FF9-C32832613BDE}"/>
              </a:ext>
            </a:extLst>
          </p:cNvPr>
          <p:cNvSpPr txBox="1">
            <a:spLocks/>
          </p:cNvSpPr>
          <p:nvPr/>
        </p:nvSpPr>
        <p:spPr>
          <a:xfrm>
            <a:off x="1325944" y="2612572"/>
            <a:ext cx="6000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แทนข้อมูลหน่วยที่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ของประชากรขนาด 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แทนค่าเฉลี่ยประชากร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รูปภาพ 1">
            <a:extLst>
              <a:ext uri="{FF2B5EF4-FFF2-40B4-BE49-F238E27FC236}">
                <a16:creationId xmlns:a16="http://schemas.microsoft.com/office/drawing/2014/main" id="{A3173CC2-63E0-4461-BAE1-CAC628540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688" y="3925660"/>
            <a:ext cx="3241849" cy="160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58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รูปภาพ 29">
            <a:extLst>
              <a:ext uri="{FF2B5EF4-FFF2-40B4-BE49-F238E27FC236}">
                <a16:creationId xmlns:a16="http://schemas.microsoft.com/office/drawing/2014/main" id="{643B05C1-5940-46E3-A594-0EEF53892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652" y="5099944"/>
            <a:ext cx="1920038" cy="1091166"/>
          </a:xfrm>
          <a:prstGeom prst="rect">
            <a:avLst/>
          </a:prstGeom>
        </p:spPr>
      </p:pic>
      <p:sp>
        <p:nvSpPr>
          <p:cNvPr id="8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237573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5.2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ส่วนสูงของนิสิตแพทย์ชั้นปีที่ 1 ทั้งหมดจำนวน 30 คน มีดังนี้ (เซนติเมตร)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46667" y="3800635"/>
            <a:ext cx="9900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จงหาส่วนเบี่ยงเบนมาตรฐาน ของข้อมูลชุดนี้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91EDED3-880C-4FEF-B8A7-4F9960BC6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793845"/>
              </p:ext>
            </p:extLst>
          </p:nvPr>
        </p:nvGraphicFramePr>
        <p:xfrm>
          <a:off x="846667" y="2022558"/>
          <a:ext cx="8128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86340022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401877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53484515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711776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228514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3373404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2694062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2834388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816413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0345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72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37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8592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E69CAF98-3B78-48D2-94F5-142193A819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6667" y="6048303"/>
                <a:ext cx="6024411" cy="584775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ส่วนเบี่ยงเบนมาตรฐานข้อมูลชุดนี้คือ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9.3 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endParaRPr lang="en-US" sz="32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E69CAF98-3B78-48D2-94F5-142193A81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67" y="6048303"/>
                <a:ext cx="6024411" cy="584775"/>
              </a:xfrm>
              <a:prstGeom prst="rect">
                <a:avLst/>
              </a:prstGeom>
              <a:blipFill>
                <a:blip r:embed="rId3"/>
                <a:stretch>
                  <a:fillRect t="-12500" r="-709" b="-3437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3">
            <a:extLst>
              <a:ext uri="{FF2B5EF4-FFF2-40B4-BE49-F238E27FC236}">
                <a16:creationId xmlns:a16="http://schemas.microsoft.com/office/drawing/2014/main" id="{8D7DA44C-8C57-49A3-92D4-D9CD142E3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p:sp>
        <p:nvSpPr>
          <p:cNvPr id="12" name="TextBox 3D 1">
            <a:extLst>
              <a:ext uri="{FF2B5EF4-FFF2-40B4-BE49-F238E27FC236}">
                <a16:creationId xmlns:a16="http://schemas.microsoft.com/office/drawing/2014/main" id="{ACF9A14E-208F-4FFB-A9B9-CA64CB6B67C5}"/>
              </a:ext>
            </a:extLst>
          </p:cNvPr>
          <p:cNvSpPr txBox="1">
            <a:spLocks/>
          </p:cNvSpPr>
          <p:nvPr/>
        </p:nvSpPr>
        <p:spPr>
          <a:xfrm>
            <a:off x="846667" y="5341415"/>
            <a:ext cx="105345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ประชากร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=    (18-166.93)</a:t>
            </a:r>
            <a:r>
              <a:rPr lang="en-US" sz="2400" b="1" baseline="30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….+ (156x166.93)</a:t>
            </a:r>
            <a:r>
              <a:rPr lang="en-US" sz="2400" b="1" baseline="30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2/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/30 =    2,889.25/30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9.3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14" name="ตัวเชื่อมต่อตรง 13">
            <a:extLst>
              <a:ext uri="{FF2B5EF4-FFF2-40B4-BE49-F238E27FC236}">
                <a16:creationId xmlns:a16="http://schemas.microsoft.com/office/drawing/2014/main" id="{721DD4BB-9921-4A3B-991C-6D7437A935A3}"/>
              </a:ext>
            </a:extLst>
          </p:cNvPr>
          <p:cNvCxnSpPr>
            <a:cxnSpLocks/>
          </p:cNvCxnSpPr>
          <p:nvPr/>
        </p:nvCxnSpPr>
        <p:spPr>
          <a:xfrm>
            <a:off x="5410200" y="5700953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>
            <a:extLst>
              <a:ext uri="{FF2B5EF4-FFF2-40B4-BE49-F238E27FC236}">
                <a16:creationId xmlns:a16="http://schemas.microsoft.com/office/drawing/2014/main" id="{A5BB0B3E-712B-486C-A8B7-AE10D0DEC1C3}"/>
              </a:ext>
            </a:extLst>
          </p:cNvPr>
          <p:cNvCxnSpPr>
            <a:cxnSpLocks/>
          </p:cNvCxnSpPr>
          <p:nvPr/>
        </p:nvCxnSpPr>
        <p:spPr>
          <a:xfrm flipV="1">
            <a:off x="5497286" y="5215373"/>
            <a:ext cx="108857" cy="664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>
            <a:extLst>
              <a:ext uri="{FF2B5EF4-FFF2-40B4-BE49-F238E27FC236}">
                <a16:creationId xmlns:a16="http://schemas.microsoft.com/office/drawing/2014/main" id="{F05DA29D-7C07-4BEA-8F2C-5C5C51AEF252}"/>
              </a:ext>
            </a:extLst>
          </p:cNvPr>
          <p:cNvCxnSpPr>
            <a:cxnSpLocks/>
          </p:cNvCxnSpPr>
          <p:nvPr/>
        </p:nvCxnSpPr>
        <p:spPr>
          <a:xfrm>
            <a:off x="5595257" y="5222110"/>
            <a:ext cx="292825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>
            <a:extLst>
              <a:ext uri="{FF2B5EF4-FFF2-40B4-BE49-F238E27FC236}">
                <a16:creationId xmlns:a16="http://schemas.microsoft.com/office/drawing/2014/main" id="{9C9551C9-A7CE-4E54-9B29-E6BBB4E8636D}"/>
              </a:ext>
            </a:extLst>
          </p:cNvPr>
          <p:cNvCxnSpPr>
            <a:cxnSpLocks/>
          </p:cNvCxnSpPr>
          <p:nvPr/>
        </p:nvCxnSpPr>
        <p:spPr>
          <a:xfrm>
            <a:off x="9116190" y="5700953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id="{AA868B76-DBC9-411B-86DB-48ECB636B2E2}"/>
              </a:ext>
            </a:extLst>
          </p:cNvPr>
          <p:cNvCxnSpPr>
            <a:cxnSpLocks/>
          </p:cNvCxnSpPr>
          <p:nvPr/>
        </p:nvCxnSpPr>
        <p:spPr>
          <a:xfrm flipV="1">
            <a:off x="9203276" y="5215373"/>
            <a:ext cx="108857" cy="664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>
            <a:extLst>
              <a:ext uri="{FF2B5EF4-FFF2-40B4-BE49-F238E27FC236}">
                <a16:creationId xmlns:a16="http://schemas.microsoft.com/office/drawing/2014/main" id="{F2EFE514-945F-47E2-A215-FDBBA88550DD}"/>
              </a:ext>
            </a:extLst>
          </p:cNvPr>
          <p:cNvCxnSpPr>
            <a:cxnSpLocks/>
          </p:cNvCxnSpPr>
          <p:nvPr/>
        </p:nvCxnSpPr>
        <p:spPr>
          <a:xfrm flipV="1">
            <a:off x="9301247" y="5215373"/>
            <a:ext cx="1236133" cy="67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3D 1">
            <a:extLst>
              <a:ext uri="{FF2B5EF4-FFF2-40B4-BE49-F238E27FC236}">
                <a16:creationId xmlns:a16="http://schemas.microsoft.com/office/drawing/2014/main" id="{5CF3DC49-2E7C-4372-BF2E-D1D12A89B9CD}"/>
              </a:ext>
            </a:extLst>
          </p:cNvPr>
          <p:cNvSpPr txBox="1">
            <a:spLocks/>
          </p:cNvSpPr>
          <p:nvPr/>
        </p:nvSpPr>
        <p:spPr>
          <a:xfrm>
            <a:off x="810755" y="4504714"/>
            <a:ext cx="1053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ส่วนสูงเฉลี่ย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ประชากร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=    (181 +181 +… + 156/30 = 5,008/30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166.93</a:t>
            </a:r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9" name="รูปภาพ 28">
            <a:extLst>
              <a:ext uri="{FF2B5EF4-FFF2-40B4-BE49-F238E27FC236}">
                <a16:creationId xmlns:a16="http://schemas.microsoft.com/office/drawing/2014/main" id="{BC779196-6154-41A8-927A-77E80C0C5E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6148" y="4424432"/>
            <a:ext cx="12668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458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ข้อมูลไม่แบ่งกลุ่ม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2)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ส่วนเบี่ยงเบนมาตรฐานตัวอย่าง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Sample standard deviation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id="{6E3BAC48-B139-4C4C-8FF9-C32832613BDE}"/>
              </a:ext>
            </a:extLst>
          </p:cNvPr>
          <p:cNvSpPr txBox="1">
            <a:spLocks/>
          </p:cNvSpPr>
          <p:nvPr/>
        </p:nvSpPr>
        <p:spPr>
          <a:xfrm>
            <a:off x="1325944" y="2612572"/>
            <a:ext cx="6000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แทนข้อมูลหน่วยที่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ของตัวอย่างขนาด 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แทนค่าเฉลี่ยตัวอย่าง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63A7103B-F444-4A6F-A7D4-640BADA81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944" y="3265714"/>
            <a:ext cx="428021" cy="505844"/>
          </a:xfrm>
          <a:prstGeom prst="rect">
            <a:avLst/>
          </a:prstGeom>
        </p:spPr>
      </p:pic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A44AC484-FC10-4EAE-A562-94A953E2C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377" y="4195976"/>
            <a:ext cx="3531217" cy="144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3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รูปภาพ 16">
            <a:extLst>
              <a:ext uri="{FF2B5EF4-FFF2-40B4-BE49-F238E27FC236}">
                <a16:creationId xmlns:a16="http://schemas.microsoft.com/office/drawing/2014/main" id="{F8D95E7B-DFA7-4DD0-AA60-FDE725318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450" y="5185094"/>
            <a:ext cx="1959894" cy="803557"/>
          </a:xfrm>
          <a:prstGeom prst="rect">
            <a:avLst/>
          </a:prstGeom>
        </p:spPr>
      </p:pic>
      <p:sp>
        <p:nvSpPr>
          <p:cNvPr id="8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237573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5.3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สุ่มนิสิตแพทย์ชั้นปีที่ 1 จำนวน 30 คน วัดส่วนสูงแต่ละคนได้ผลดังนี้ (เซนติเมตร)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846667" y="3800635"/>
            <a:ext cx="9900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จงหาส่วนเบี่ยงเบนมาตรฐาน ของข้อมูลชุดนี้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91EDED3-880C-4FEF-B8A7-4F9960BC6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185663"/>
              </p:ext>
            </p:extLst>
          </p:nvPr>
        </p:nvGraphicFramePr>
        <p:xfrm>
          <a:off x="846667" y="2022558"/>
          <a:ext cx="8128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86340022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4018773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53484515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711776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228514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3373404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2694062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2834388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816413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0345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72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37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184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177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164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156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8592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E69CAF98-3B78-48D2-94F5-142193A819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6667" y="6048303"/>
                <a:ext cx="6024411" cy="584775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ส่วนเบี่ยงเบนมาตรฐานข้อมูลชุดนี้คือ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9.3 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เซนติเมตร</a:t>
                </a:r>
                <a:endParaRPr lang="en-US" sz="32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E69CAF98-3B78-48D2-94F5-142193A81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67" y="6048303"/>
                <a:ext cx="6024411" cy="584775"/>
              </a:xfrm>
              <a:prstGeom prst="rect">
                <a:avLst/>
              </a:prstGeom>
              <a:blipFill>
                <a:blip r:embed="rId3"/>
                <a:stretch>
                  <a:fillRect t="-12500" r="-709" b="-3437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3">
            <a:extLst>
              <a:ext uri="{FF2B5EF4-FFF2-40B4-BE49-F238E27FC236}">
                <a16:creationId xmlns:a16="http://schemas.microsoft.com/office/drawing/2014/main" id="{8D7DA44C-8C57-49A3-92D4-D9CD142E3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p:sp>
        <p:nvSpPr>
          <p:cNvPr id="12" name="TextBox 3D 1">
            <a:extLst>
              <a:ext uri="{FF2B5EF4-FFF2-40B4-BE49-F238E27FC236}">
                <a16:creationId xmlns:a16="http://schemas.microsoft.com/office/drawing/2014/main" id="{ACF9A14E-208F-4FFB-A9B9-CA64CB6B67C5}"/>
              </a:ext>
            </a:extLst>
          </p:cNvPr>
          <p:cNvSpPr txBox="1">
            <a:spLocks/>
          </p:cNvSpPr>
          <p:nvPr/>
        </p:nvSpPr>
        <p:spPr>
          <a:xfrm>
            <a:off x="846666" y="5341415"/>
            <a:ext cx="10740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=    (18-166.93)</a:t>
            </a:r>
            <a:r>
              <a:rPr lang="en-US" sz="2400" b="1" baseline="30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….+ (156x166.93)</a:t>
            </a:r>
            <a:r>
              <a:rPr lang="en-US" sz="2400" b="1" baseline="30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2/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/29 =    2,889.25/29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9.92</a:t>
            </a:r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14" name="ตัวเชื่อมต่อตรง 13">
            <a:extLst>
              <a:ext uri="{FF2B5EF4-FFF2-40B4-BE49-F238E27FC236}">
                <a16:creationId xmlns:a16="http://schemas.microsoft.com/office/drawing/2014/main" id="{721DD4BB-9921-4A3B-991C-6D7437A935A3}"/>
              </a:ext>
            </a:extLst>
          </p:cNvPr>
          <p:cNvCxnSpPr>
            <a:cxnSpLocks/>
          </p:cNvCxnSpPr>
          <p:nvPr/>
        </p:nvCxnSpPr>
        <p:spPr>
          <a:xfrm>
            <a:off x="5410200" y="5700953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>
            <a:extLst>
              <a:ext uri="{FF2B5EF4-FFF2-40B4-BE49-F238E27FC236}">
                <a16:creationId xmlns:a16="http://schemas.microsoft.com/office/drawing/2014/main" id="{A5BB0B3E-712B-486C-A8B7-AE10D0DEC1C3}"/>
              </a:ext>
            </a:extLst>
          </p:cNvPr>
          <p:cNvCxnSpPr>
            <a:cxnSpLocks/>
          </p:cNvCxnSpPr>
          <p:nvPr/>
        </p:nvCxnSpPr>
        <p:spPr>
          <a:xfrm flipV="1">
            <a:off x="5497286" y="5215373"/>
            <a:ext cx="108857" cy="664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>
            <a:extLst>
              <a:ext uri="{FF2B5EF4-FFF2-40B4-BE49-F238E27FC236}">
                <a16:creationId xmlns:a16="http://schemas.microsoft.com/office/drawing/2014/main" id="{F05DA29D-7C07-4BEA-8F2C-5C5C51AEF252}"/>
              </a:ext>
            </a:extLst>
          </p:cNvPr>
          <p:cNvCxnSpPr>
            <a:cxnSpLocks/>
          </p:cNvCxnSpPr>
          <p:nvPr/>
        </p:nvCxnSpPr>
        <p:spPr>
          <a:xfrm>
            <a:off x="5595257" y="5222110"/>
            <a:ext cx="292825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>
            <a:extLst>
              <a:ext uri="{FF2B5EF4-FFF2-40B4-BE49-F238E27FC236}">
                <a16:creationId xmlns:a16="http://schemas.microsoft.com/office/drawing/2014/main" id="{9C9551C9-A7CE-4E54-9B29-E6BBB4E8636D}"/>
              </a:ext>
            </a:extLst>
          </p:cNvPr>
          <p:cNvCxnSpPr>
            <a:cxnSpLocks/>
          </p:cNvCxnSpPr>
          <p:nvPr/>
        </p:nvCxnSpPr>
        <p:spPr>
          <a:xfrm>
            <a:off x="9116190" y="5700953"/>
            <a:ext cx="87086" cy="1950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id="{AA868B76-DBC9-411B-86DB-48ECB636B2E2}"/>
              </a:ext>
            </a:extLst>
          </p:cNvPr>
          <p:cNvCxnSpPr>
            <a:cxnSpLocks/>
          </p:cNvCxnSpPr>
          <p:nvPr/>
        </p:nvCxnSpPr>
        <p:spPr>
          <a:xfrm flipV="1">
            <a:off x="9203276" y="5215373"/>
            <a:ext cx="108857" cy="664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>
            <a:extLst>
              <a:ext uri="{FF2B5EF4-FFF2-40B4-BE49-F238E27FC236}">
                <a16:creationId xmlns:a16="http://schemas.microsoft.com/office/drawing/2014/main" id="{F2EFE514-945F-47E2-A215-FDBBA88550DD}"/>
              </a:ext>
            </a:extLst>
          </p:cNvPr>
          <p:cNvCxnSpPr>
            <a:cxnSpLocks/>
          </p:cNvCxnSpPr>
          <p:nvPr/>
        </p:nvCxnSpPr>
        <p:spPr>
          <a:xfrm flipV="1">
            <a:off x="9301247" y="5215373"/>
            <a:ext cx="1236133" cy="67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3D 1">
            <a:extLst>
              <a:ext uri="{FF2B5EF4-FFF2-40B4-BE49-F238E27FC236}">
                <a16:creationId xmlns:a16="http://schemas.microsoft.com/office/drawing/2014/main" id="{5CF3DC49-2E7C-4372-BF2E-D1D12A89B9CD}"/>
              </a:ext>
            </a:extLst>
          </p:cNvPr>
          <p:cNvSpPr txBox="1">
            <a:spLocks/>
          </p:cNvSpPr>
          <p:nvPr/>
        </p:nvSpPr>
        <p:spPr>
          <a:xfrm>
            <a:off x="810755" y="4504714"/>
            <a:ext cx="1053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ส่วนสูงเฉลี่ย</a:t>
            </a:r>
            <a:r>
              <a:rPr lang="th-TH" sz="24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=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=  (181 +181 +… + 156/30 = 5,008/30  =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166.93</a:t>
            </a:r>
            <a:endParaRPr lang="th-TH" sz="2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0B293412-2D05-420C-9A32-334A074871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2981" y="4393098"/>
            <a:ext cx="14192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586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5.3 ส่วนเบี่ยงเบนมาตรฐาน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95ED06F-D067-4611-B609-CF181A7CF9B9}"/>
              </a:ext>
            </a:extLst>
          </p:cNvPr>
          <p:cNvSpPr txBox="1">
            <a:spLocks/>
          </p:cNvSpPr>
          <p:nvPr/>
        </p:nvSpPr>
        <p:spPr>
          <a:xfrm>
            <a:off x="1130040" y="1196392"/>
            <a:ext cx="9921588" cy="16012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กรณี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ข้อมูลแบ่งกลุ่ม</a:t>
            </a:r>
          </a:p>
          <a:p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1)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ส่วนเบี่ยงเบนมาตรฐานประชากร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Population standard deviation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id="{6E3BAC48-B139-4C4C-8FF9-C32832613BDE}"/>
              </a:ext>
            </a:extLst>
          </p:cNvPr>
          <p:cNvSpPr txBox="1">
            <a:spLocks/>
          </p:cNvSpPr>
          <p:nvPr/>
        </p:nvSpPr>
        <p:spPr>
          <a:xfrm>
            <a:off x="1325944" y="2612572"/>
            <a:ext cx="60001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แทนจุดกึ่งกลางชั้นที่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</a:t>
            </a:r>
            <a:r>
              <a:rPr lang="en-US" sz="3600" b="1" i="1" baseline="-25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แทนความถี่ของชั้นที่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600" b="1" i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= 1, 2, 3, …, c</a:t>
            </a:r>
            <a:endParaRPr lang="th-TH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แทนจำนวนอ</a:t>
            </a:r>
            <a:r>
              <a:rPr lang="th-TH" sz="36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ัตร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ภาคชั้น</a:t>
            </a:r>
          </a:p>
          <a:p>
            <a:pPr algn="thaiDist"/>
            <a:r>
              <a:rPr lang="en-US" sz="36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แทนค่าเฉลี่ยประชากร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2DB8B4F2-1479-4B4A-82E2-2487509B8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632" y="4328432"/>
            <a:ext cx="3776500" cy="160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440609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F16411177_Bring your presentations to life with 3D_AAS_v3" id="{16D6C460-65F3-4DF8-AE87-56541C30C8AE}" vid="{B7832409-F369-484D-AD9D-1F570206E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774A73-0280-47B7-9E46-5069D2220801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16c05727-aa75-4e4a-9b5f-8a80a1165891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406286C1-23B0-486D-BA90-391FEFBD8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26FF7-C1F4-4C68-B9E0-A1BEBFA97A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1430</Words>
  <Application>Microsoft Office PowerPoint</Application>
  <PresentationFormat>Widescreen</PresentationFormat>
  <Paragraphs>351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Segoe UI</vt:lpstr>
      <vt:lpstr>Segoe UI Light</vt:lpstr>
      <vt:lpstr>SP SUAN DUSIT</vt:lpstr>
      <vt:lpstr>Get Started with 3D</vt:lpstr>
      <vt:lpstr>วิชา โปรแกรมสำเร็จรูปทางสถิติ        (2204-2109)</vt:lpstr>
      <vt:lpstr>5.1 ความหมายของการวัดการกระจาย</vt:lpstr>
      <vt:lpstr>5.2 พิสัย (Range) </vt:lpstr>
      <vt:lpstr>5.2  พิสัย (range)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5.3 ส่วนเบี่ยงเบนมาตรฐาน (Standard Deviation) </vt:lpstr>
      <vt:lpstr>5.4 ความแปรปรวน (Variance) </vt:lpstr>
      <vt:lpstr>5.4 ความแปรปรวน (Variance) </vt:lpstr>
      <vt:lpstr>5.4 ความแปรปรวน (Variance) </vt:lpstr>
      <vt:lpstr>5.4 ความแปรปรวน (Variance) </vt:lpstr>
      <vt:lpstr>5.4 ความแปรปรวน (Variance) </vt:lpstr>
      <vt:lpstr>5.4 ความแปรปรวน (Variance) </vt:lpstr>
      <vt:lpstr>5.4 ความแปรปรวน (Variance) </vt:lpstr>
      <vt:lpstr>5.4 ความแปรปรวน (Variance)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2019-10-22T02:42:41Z</dcterms:created>
  <dcterms:modified xsi:type="dcterms:W3CDTF">2021-01-13T04:28:11Z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